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30279975" cy="42806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06"/>
    <p:restoredTop sz="95897"/>
  </p:normalViewPr>
  <p:slideViewPr>
    <p:cSldViewPr snapToGrid="0">
      <p:cViewPr>
        <p:scale>
          <a:sx n="37" d="100"/>
          <a:sy n="37" d="100"/>
        </p:scale>
        <p:origin x="14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676"/>
            <a:ext cx="25737979" cy="14903156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3555"/>
            <a:ext cx="22709981" cy="10335098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230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94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073"/>
            <a:ext cx="6529120" cy="362769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073"/>
            <a:ext cx="19208859" cy="362769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860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29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020"/>
            <a:ext cx="26116478" cy="1780649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6970"/>
            <a:ext cx="26116478" cy="9364015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>
                    <a:tint val="82000"/>
                  </a:schemeClr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82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82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505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365"/>
            <a:ext cx="12868989" cy="2716060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365"/>
            <a:ext cx="12868989" cy="2716060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602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083"/>
            <a:ext cx="26116478" cy="82740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3648"/>
            <a:ext cx="12809847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6423"/>
            <a:ext cx="12809847" cy="229988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3648"/>
            <a:ext cx="12872933" cy="5142775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6423"/>
            <a:ext cx="12872933" cy="229988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140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472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859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416"/>
            <a:ext cx="15329237" cy="30420671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91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796"/>
            <a:ext cx="9766080" cy="998828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416"/>
            <a:ext cx="15329237" cy="30420671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082"/>
            <a:ext cx="9766080" cy="23791544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341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083"/>
            <a:ext cx="26116478" cy="8274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365"/>
            <a:ext cx="26116478" cy="2716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78492A-F824-0F4D-AC49-6CCFF225DCCC}" type="datetimeFigureOut">
              <a:rPr lang="en-DE" smtClean="0"/>
              <a:t>07.04.24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5699"/>
            <a:ext cx="10219492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5699"/>
            <a:ext cx="6812994" cy="22790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248B67-9879-7F4E-9B02-7B503DD9495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961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272" kern="1200">
          <a:solidFill>
            <a:schemeClr val="tx1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48" kern="1200">
          <a:solidFill>
            <a:schemeClr val="tx1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23" kern="1200">
          <a:solidFill>
            <a:schemeClr val="tx1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>
            <a:extLst>
              <a:ext uri="{FF2B5EF4-FFF2-40B4-BE49-F238E27FC236}">
                <a16:creationId xmlns:a16="http://schemas.microsoft.com/office/drawing/2014/main" id="{7200A435-89EA-1258-84E1-44390EE88245}"/>
              </a:ext>
            </a:extLst>
          </p:cNvPr>
          <p:cNvSpPr txBox="1"/>
          <p:nvPr/>
        </p:nvSpPr>
        <p:spPr>
          <a:xfrm>
            <a:off x="663744" y="13573055"/>
            <a:ext cx="26365200" cy="405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DE" sz="9400" b="1" dirty="0">
                <a:solidFill>
                  <a:schemeClr val="bg1"/>
                </a:solidFill>
              </a:rPr>
              <a:t>AGING AND MICROBIOME CONFERENCE</a:t>
            </a:r>
          </a:p>
          <a:p>
            <a:pPr>
              <a:lnSpc>
                <a:spcPct val="150000"/>
              </a:lnSpc>
            </a:pPr>
            <a:r>
              <a:rPr lang="en-DE" sz="8600" dirty="0">
                <a:solidFill>
                  <a:schemeClr val="bg1"/>
                </a:solidFill>
              </a:rPr>
              <a:t>22-23 October 2024 | Jena, Germany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70F96D-3E22-747E-2AEE-91C38A62B3AD}"/>
              </a:ext>
            </a:extLst>
          </p:cNvPr>
          <p:cNvSpPr txBox="1"/>
          <p:nvPr/>
        </p:nvSpPr>
        <p:spPr>
          <a:xfrm>
            <a:off x="830485" y="19340162"/>
            <a:ext cx="58912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dirty="0"/>
              <a:t>Organizers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9BA722-7CD7-CF1C-9427-A1B695977F74}"/>
              </a:ext>
            </a:extLst>
          </p:cNvPr>
          <p:cNvSpPr txBox="1"/>
          <p:nvPr/>
        </p:nvSpPr>
        <p:spPr>
          <a:xfrm>
            <a:off x="11392852" y="19356990"/>
            <a:ext cx="58912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dirty="0"/>
              <a:t>Speakers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CB43E56-36B7-D44E-C164-4A4293CC25D7}"/>
              </a:ext>
            </a:extLst>
          </p:cNvPr>
          <p:cNvCxnSpPr>
            <a:cxnSpLocks/>
          </p:cNvCxnSpPr>
          <p:nvPr/>
        </p:nvCxnSpPr>
        <p:spPr>
          <a:xfrm>
            <a:off x="812482" y="20408411"/>
            <a:ext cx="9026449" cy="27109"/>
          </a:xfrm>
          <a:prstGeom prst="line">
            <a:avLst/>
          </a:prstGeom>
          <a:ln w="698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7B410C-56FF-9169-57EA-90A0E44112EA}"/>
              </a:ext>
            </a:extLst>
          </p:cNvPr>
          <p:cNvCxnSpPr>
            <a:cxnSpLocks/>
          </p:cNvCxnSpPr>
          <p:nvPr/>
        </p:nvCxnSpPr>
        <p:spPr>
          <a:xfrm flipV="1">
            <a:off x="11392852" y="20408411"/>
            <a:ext cx="18201323" cy="27109"/>
          </a:xfrm>
          <a:prstGeom prst="line">
            <a:avLst/>
          </a:prstGeom>
          <a:ln w="698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1E8EBFD9-0799-85B4-3405-256B85B03E3D}"/>
              </a:ext>
            </a:extLst>
          </p:cNvPr>
          <p:cNvSpPr txBox="1"/>
          <p:nvPr/>
        </p:nvSpPr>
        <p:spPr>
          <a:xfrm>
            <a:off x="812482" y="20718292"/>
            <a:ext cx="1217676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b="1" dirty="0"/>
              <a:t>Dario Riccardo Valenzano</a:t>
            </a:r>
          </a:p>
          <a:p>
            <a:r>
              <a:rPr lang="en-DE" sz="5500" b="1" dirty="0"/>
              <a:t>Clara Correia-Melo</a:t>
            </a:r>
          </a:p>
          <a:p>
            <a:r>
              <a:rPr lang="en-DE" sz="5500" b="1" dirty="0"/>
              <a:t>Melike Dönertaš</a:t>
            </a:r>
          </a:p>
          <a:p>
            <a:r>
              <a:rPr lang="en-DE" sz="5500" b="1" dirty="0"/>
              <a:t>Katarzyna Winek</a:t>
            </a:r>
          </a:p>
          <a:p>
            <a:r>
              <a:rPr lang="en-DE" sz="5500" i="1" dirty="0"/>
              <a:t>Leibniz Institute on Aging, DE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66BB923-DA9D-068B-BC26-92BCEBB26A46}"/>
              </a:ext>
            </a:extLst>
          </p:cNvPr>
          <p:cNvSpPr txBox="1"/>
          <p:nvPr/>
        </p:nvSpPr>
        <p:spPr>
          <a:xfrm>
            <a:off x="11392852" y="20683136"/>
            <a:ext cx="881729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b="1" dirty="0"/>
              <a:t>Meng Wang</a:t>
            </a:r>
          </a:p>
          <a:p>
            <a:r>
              <a:rPr lang="en-DE" sz="5500" i="1" dirty="0"/>
              <a:t>Janelia Farm, HHMI, US</a:t>
            </a:r>
          </a:p>
          <a:p>
            <a:endParaRPr lang="en-DE" sz="4500" b="1" dirty="0"/>
          </a:p>
          <a:p>
            <a:r>
              <a:rPr lang="en-DE" sz="5500" b="1" dirty="0"/>
              <a:t>Nassos Typas</a:t>
            </a:r>
          </a:p>
          <a:p>
            <a:r>
              <a:rPr lang="en-DE" sz="5500" i="1" dirty="0"/>
              <a:t>EMBL, Heidelberg, DE</a:t>
            </a:r>
          </a:p>
          <a:p>
            <a:endParaRPr lang="en-DE" sz="4500" b="1" dirty="0"/>
          </a:p>
          <a:p>
            <a:r>
              <a:rPr lang="en-DE" sz="5500" b="1" dirty="0"/>
              <a:t>Felipe Cabreiro</a:t>
            </a:r>
          </a:p>
          <a:p>
            <a:r>
              <a:rPr lang="en-DE" sz="5500" i="1" dirty="0"/>
              <a:t>CECAD, Cologne, DE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A1E50B6-E8B4-3E66-AA03-62925FC80BEC}"/>
              </a:ext>
            </a:extLst>
          </p:cNvPr>
          <p:cNvSpPr txBox="1"/>
          <p:nvPr/>
        </p:nvSpPr>
        <p:spPr>
          <a:xfrm>
            <a:off x="19836764" y="20718292"/>
            <a:ext cx="975741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b="1" dirty="0"/>
              <a:t>Kai Blin</a:t>
            </a:r>
          </a:p>
          <a:p>
            <a:r>
              <a:rPr lang="en-DE" sz="5500" i="1" dirty="0"/>
              <a:t>Novo Nordisk, DK</a:t>
            </a:r>
          </a:p>
          <a:p>
            <a:endParaRPr lang="en-DE" sz="4500" b="1" dirty="0"/>
          </a:p>
          <a:p>
            <a:r>
              <a:rPr lang="en-DE" sz="5500" b="1" dirty="0"/>
              <a:t>Maria Ermolaeva</a:t>
            </a:r>
          </a:p>
          <a:p>
            <a:r>
              <a:rPr lang="en-DE" sz="5500" i="1" dirty="0"/>
              <a:t>Leibniz Institute on Aging, DE</a:t>
            </a:r>
          </a:p>
          <a:p>
            <a:endParaRPr lang="en-DE" sz="4500" b="1" dirty="0"/>
          </a:p>
          <a:p>
            <a:r>
              <a:rPr lang="en-DE" sz="5500" b="1" dirty="0"/>
              <a:t>M</a:t>
            </a:r>
            <a:r>
              <a:rPr lang="en-GB" sz="5500" b="1" dirty="0"/>
              <a:t>a</a:t>
            </a:r>
            <a:r>
              <a:rPr lang="en-DE" sz="5500" b="1" dirty="0"/>
              <a:t>ria Vehreschield</a:t>
            </a:r>
          </a:p>
          <a:p>
            <a:r>
              <a:rPr lang="en-DE" sz="5500" i="1" dirty="0"/>
              <a:t>Goethe University, Frankfurt, DE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A71DD2C-8BD1-7AE4-8BCC-5D325B3AFD15}"/>
              </a:ext>
            </a:extLst>
          </p:cNvPr>
          <p:cNvSpPr txBox="1"/>
          <p:nvPr/>
        </p:nvSpPr>
        <p:spPr>
          <a:xfrm>
            <a:off x="899623" y="26986045"/>
            <a:ext cx="58912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dirty="0"/>
              <a:t>Registration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A9ECB18-BCBA-1ABF-F5D5-713961C7DF41}"/>
              </a:ext>
            </a:extLst>
          </p:cNvPr>
          <p:cNvCxnSpPr>
            <a:cxnSpLocks/>
          </p:cNvCxnSpPr>
          <p:nvPr/>
        </p:nvCxnSpPr>
        <p:spPr>
          <a:xfrm>
            <a:off x="903922" y="28054294"/>
            <a:ext cx="9026449" cy="27109"/>
          </a:xfrm>
          <a:prstGeom prst="line">
            <a:avLst/>
          </a:prstGeom>
          <a:ln w="698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AF00FDC2-E28D-5E37-F5EA-E12F982667A7}"/>
              </a:ext>
            </a:extLst>
          </p:cNvPr>
          <p:cNvSpPr txBox="1"/>
          <p:nvPr/>
        </p:nvSpPr>
        <p:spPr>
          <a:xfrm>
            <a:off x="903922" y="28364175"/>
            <a:ext cx="1217676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b="1" dirty="0"/>
              <a:t>Registration Deadline</a:t>
            </a:r>
          </a:p>
          <a:p>
            <a:r>
              <a:rPr lang="en-DE" sz="5500" i="1" dirty="0"/>
              <a:t>July 1st, 2024</a:t>
            </a:r>
          </a:p>
          <a:p>
            <a:endParaRPr lang="en-DE" sz="4500" b="1" dirty="0"/>
          </a:p>
          <a:p>
            <a:r>
              <a:rPr lang="en-DE" sz="5500" b="1" dirty="0"/>
              <a:t>Abstract submission deadline</a:t>
            </a:r>
          </a:p>
          <a:p>
            <a:r>
              <a:rPr lang="en-DE" sz="5500" i="1" dirty="0"/>
              <a:t>August 31st, 2024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28BFA47-CFAF-A401-C33B-E40B8E142FDD}"/>
              </a:ext>
            </a:extLst>
          </p:cNvPr>
          <p:cNvSpPr txBox="1"/>
          <p:nvPr/>
        </p:nvSpPr>
        <p:spPr>
          <a:xfrm>
            <a:off x="968761" y="33811305"/>
            <a:ext cx="58912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dirty="0"/>
              <a:t>Contact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B2B9014-70FF-A753-B256-D97CA624555C}"/>
              </a:ext>
            </a:extLst>
          </p:cNvPr>
          <p:cNvCxnSpPr>
            <a:cxnSpLocks/>
          </p:cNvCxnSpPr>
          <p:nvPr/>
        </p:nvCxnSpPr>
        <p:spPr>
          <a:xfrm>
            <a:off x="995362" y="34879554"/>
            <a:ext cx="9026449" cy="27109"/>
          </a:xfrm>
          <a:prstGeom prst="line">
            <a:avLst/>
          </a:prstGeom>
          <a:ln w="698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ED9BA01B-05CD-668C-3F03-DA1DCA0D6A2D}"/>
              </a:ext>
            </a:extLst>
          </p:cNvPr>
          <p:cNvSpPr txBox="1"/>
          <p:nvPr/>
        </p:nvSpPr>
        <p:spPr>
          <a:xfrm>
            <a:off x="995362" y="35189435"/>
            <a:ext cx="1217676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5500" b="1" dirty="0"/>
              <a:t>Nicole Wolf and Eileen Stöckl</a:t>
            </a:r>
          </a:p>
          <a:p>
            <a:endParaRPr lang="en-DE" sz="3000" u="sng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DE" sz="5500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email@leibniz-fli.de</a:t>
            </a:r>
            <a:endParaRPr lang="en-DE" sz="5500" b="1" dirty="0"/>
          </a:p>
          <a:p>
            <a:r>
              <a:rPr lang="en-DE" sz="5500" b="1" dirty="0"/>
              <a:t>#AMC24_Jena</a:t>
            </a:r>
            <a:endParaRPr lang="en-DE" sz="5500" i="1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92CB71A-A858-A23A-B351-2B57ED3CD694}"/>
              </a:ext>
            </a:extLst>
          </p:cNvPr>
          <p:cNvCxnSpPr>
            <a:cxnSpLocks/>
          </p:cNvCxnSpPr>
          <p:nvPr/>
        </p:nvCxnSpPr>
        <p:spPr>
          <a:xfrm>
            <a:off x="17525269" y="38476396"/>
            <a:ext cx="12068906" cy="0"/>
          </a:xfrm>
          <a:prstGeom prst="line">
            <a:avLst/>
          </a:prstGeom>
          <a:ln w="6985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064A422-063E-32F9-C313-D5209B3A8CD4}"/>
              </a:ext>
            </a:extLst>
          </p:cNvPr>
          <p:cNvSpPr txBox="1"/>
          <p:nvPr/>
        </p:nvSpPr>
        <p:spPr>
          <a:xfrm>
            <a:off x="17525269" y="37563013"/>
            <a:ext cx="121767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/>
              <a:t>a</a:t>
            </a:r>
            <a:r>
              <a:rPr lang="en-DE" sz="5000" b="1" dirty="0"/>
              <a:t>mc-meeting-leibniz-fli.de/xxxx</a:t>
            </a:r>
          </a:p>
        </p:txBody>
      </p:sp>
      <p:pic>
        <p:nvPicPr>
          <p:cNvPr id="81" name="Picture 80" descr="A red square with white text&#10;&#10;Description automatically generated">
            <a:extLst>
              <a:ext uri="{FF2B5EF4-FFF2-40B4-BE49-F238E27FC236}">
                <a16:creationId xmlns:a16="http://schemas.microsoft.com/office/drawing/2014/main" id="{A269E51E-F498-2496-D548-95EF5A7B2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083" y="39749368"/>
            <a:ext cx="5596900" cy="2798450"/>
          </a:xfrm>
          <a:prstGeom prst="rect">
            <a:avLst/>
          </a:prstGeom>
        </p:spPr>
      </p:pic>
      <p:pic>
        <p:nvPicPr>
          <p:cNvPr id="85" name="Picture 84" descr="A red and black logo&#10;&#10;Description automatically generated">
            <a:extLst>
              <a:ext uri="{FF2B5EF4-FFF2-40B4-BE49-F238E27FC236}">
                <a16:creationId xmlns:a16="http://schemas.microsoft.com/office/drawing/2014/main" id="{017EF539-4630-8F74-BB12-8605711BD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4312" y="40218624"/>
            <a:ext cx="3213407" cy="1467456"/>
          </a:xfrm>
          <a:prstGeom prst="rect">
            <a:avLst/>
          </a:prstGeom>
        </p:spPr>
      </p:pic>
      <p:pic>
        <p:nvPicPr>
          <p:cNvPr id="89" name="Picture 88" descr="A close-up of a logo&#10;&#10;Description automatically generated">
            <a:extLst>
              <a:ext uri="{FF2B5EF4-FFF2-40B4-BE49-F238E27FC236}">
                <a16:creationId xmlns:a16="http://schemas.microsoft.com/office/drawing/2014/main" id="{5E175566-93E3-4066-5EB5-260F73181F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351" b="32441"/>
          <a:stretch/>
        </p:blipFill>
        <p:spPr>
          <a:xfrm>
            <a:off x="5833285" y="40729618"/>
            <a:ext cx="3698797" cy="888323"/>
          </a:xfrm>
          <a:prstGeom prst="rect">
            <a:avLst/>
          </a:prstGeom>
        </p:spPr>
      </p:pic>
      <p:pic>
        <p:nvPicPr>
          <p:cNvPr id="91" name="Picture 9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812AB3C-CD6F-C897-EBB8-255B807856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8065" y="40661478"/>
            <a:ext cx="3167609" cy="1024602"/>
          </a:xfrm>
          <a:prstGeom prst="rect">
            <a:avLst/>
          </a:prstGeom>
        </p:spPr>
      </p:pic>
      <p:pic>
        <p:nvPicPr>
          <p:cNvPr id="93" name="Picture 92" descr="Blue letters on a white background&#10;&#10;Description automatically generated">
            <a:extLst>
              <a:ext uri="{FF2B5EF4-FFF2-40B4-BE49-F238E27FC236}">
                <a16:creationId xmlns:a16="http://schemas.microsoft.com/office/drawing/2014/main" id="{DB29EFBF-E352-78E5-AA30-7DF4FB3433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344" y="40713362"/>
            <a:ext cx="4129919" cy="996252"/>
          </a:xfrm>
          <a:prstGeom prst="rect">
            <a:avLst/>
          </a:prstGeom>
        </p:spPr>
      </p:pic>
      <p:pic>
        <p:nvPicPr>
          <p:cNvPr id="94" name="Picture 9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E224B21-3B2A-503B-DE1F-7536A92801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85250" y="40778790"/>
            <a:ext cx="4476589" cy="888323"/>
          </a:xfrm>
          <a:prstGeom prst="rect">
            <a:avLst/>
          </a:prstGeom>
        </p:spPr>
      </p:pic>
      <p:pic>
        <p:nvPicPr>
          <p:cNvPr id="95" name="Picture 94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FF541CF9-4521-9872-109B-1DC8F05EB8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90830" y="40661477"/>
            <a:ext cx="3435433" cy="102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9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>
            <a:extLst>
              <a:ext uri="{FF2B5EF4-FFF2-40B4-BE49-F238E27FC236}">
                <a16:creationId xmlns:a16="http://schemas.microsoft.com/office/drawing/2014/main" id="{7200A435-89EA-1258-84E1-44390EE88245}"/>
              </a:ext>
            </a:extLst>
          </p:cNvPr>
          <p:cNvSpPr txBox="1"/>
          <p:nvPr/>
        </p:nvSpPr>
        <p:spPr>
          <a:xfrm>
            <a:off x="663744" y="13573055"/>
            <a:ext cx="26365200" cy="405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DE" sz="9400" b="1" dirty="0">
                <a:solidFill>
                  <a:schemeClr val="bg1"/>
                </a:solidFill>
              </a:rPr>
              <a:t>AGING AND MICROBIOME CONFERENCE</a:t>
            </a:r>
          </a:p>
          <a:p>
            <a:pPr>
              <a:lnSpc>
                <a:spcPct val="150000"/>
              </a:lnSpc>
            </a:pPr>
            <a:r>
              <a:rPr lang="en-DE" sz="8600" dirty="0">
                <a:solidFill>
                  <a:schemeClr val="bg1"/>
                </a:solidFill>
              </a:rPr>
              <a:t>22-23 October 2024 | Jena, Germany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6AB361-43DC-2C52-D89D-B2E038EF1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172504"/>
              </p:ext>
            </p:extLst>
          </p:nvPr>
        </p:nvGraphicFramePr>
        <p:xfrm>
          <a:off x="1815475" y="3102865"/>
          <a:ext cx="25311725" cy="27916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6685">
                  <a:extLst>
                    <a:ext uri="{9D8B030D-6E8A-4147-A177-3AD203B41FA5}">
                      <a16:colId xmlns:a16="http://schemas.microsoft.com/office/drawing/2014/main" val="3665799425"/>
                    </a:ext>
                  </a:extLst>
                </a:gridCol>
                <a:gridCol w="17465040">
                  <a:extLst>
                    <a:ext uri="{9D8B030D-6E8A-4147-A177-3AD203B41FA5}">
                      <a16:colId xmlns:a16="http://schemas.microsoft.com/office/drawing/2014/main" val="2895328088"/>
                    </a:ext>
                  </a:extLst>
                </a:gridCol>
              </a:tblGrid>
              <a:tr h="1479816">
                <a:tc gridSpan="2">
                  <a:txBody>
                    <a:bodyPr/>
                    <a:lstStyle/>
                    <a:p>
                      <a:r>
                        <a:rPr lang="en-DE" dirty="0"/>
                        <a:t>Tuesday Oct 22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9395694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DE" dirty="0"/>
                        <a:t>8:30 – 9:00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dirty="0"/>
                        <a:t>Registration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31247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DE" b="1" i="1" dirty="0"/>
                        <a:t>9:00 </a:t>
                      </a:r>
                      <a:r>
                        <a:rPr lang="en-DE" dirty="0"/>
                        <a:t>– </a:t>
                      </a:r>
                      <a:r>
                        <a:rPr lang="en-DE" b="1" i="1" dirty="0"/>
                        <a:t>12:10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b="1" i="1" dirty="0"/>
                        <a:t>Host-Microbiome Metabolism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03313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DE" dirty="0"/>
                        <a:t>9:00 – 9:40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9534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9:40 – 10:00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94024"/>
                  </a:ext>
                </a:extLst>
              </a:tr>
              <a:tr h="12496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10:00 – 10:20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61969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10:20 – 10:50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b="1" i="1" dirty="0"/>
                        <a:t>Coffe Break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5417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10:50 – 11:30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440054"/>
                  </a:ext>
                </a:extLst>
              </a:tr>
              <a:tr h="12496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11:30 – 11:50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198202"/>
                  </a:ext>
                </a:extLst>
              </a:tr>
              <a:tr h="134112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11:50 – 12:10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68244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12:10 – 14:30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Lunch &amp; Poster Session 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28823"/>
                  </a:ext>
                </a:extLst>
              </a:tr>
              <a:tr h="1442923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14:30 – 17:30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Host-Microbiome Metabolism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785505"/>
                  </a:ext>
                </a:extLst>
              </a:tr>
              <a:tr h="1283778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14:30 – 15:10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7215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15:10 – 15:30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4527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15:30 – 15:50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69539"/>
                  </a:ext>
                </a:extLst>
              </a:tr>
              <a:tr h="1246062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15:50 – 16:10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b="1" i="1" dirty="0"/>
                        <a:t>Coffe Break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33205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16:10 – 16:50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b="1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41886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16:50 – 17:10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b="1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53158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dirty="0"/>
                        <a:t>17:10 – 17:30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DE" b="1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66620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17:30 – 19:00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Refreshments &amp; Poster Session II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85755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b="1" i="1" dirty="0"/>
                        <a:t>19:00 – 23:00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DE" b="1" i="1" dirty="0"/>
                        <a:t>Dinner &amp; Party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520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45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>
            <a:extLst>
              <a:ext uri="{FF2B5EF4-FFF2-40B4-BE49-F238E27FC236}">
                <a16:creationId xmlns:a16="http://schemas.microsoft.com/office/drawing/2014/main" id="{7200A435-89EA-1258-84E1-44390EE88245}"/>
              </a:ext>
            </a:extLst>
          </p:cNvPr>
          <p:cNvSpPr txBox="1"/>
          <p:nvPr/>
        </p:nvSpPr>
        <p:spPr>
          <a:xfrm>
            <a:off x="663744" y="13573055"/>
            <a:ext cx="26365200" cy="405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DE" sz="9400" b="1" dirty="0">
                <a:solidFill>
                  <a:schemeClr val="bg1"/>
                </a:solidFill>
              </a:rPr>
              <a:t>AGING AND MICROBIOME CONFERENCE</a:t>
            </a:r>
          </a:p>
          <a:p>
            <a:pPr>
              <a:lnSpc>
                <a:spcPct val="150000"/>
              </a:lnSpc>
            </a:pPr>
            <a:r>
              <a:rPr lang="en-DE" sz="8600" dirty="0">
                <a:solidFill>
                  <a:schemeClr val="bg1"/>
                </a:solidFill>
              </a:rPr>
              <a:t>22-23 October 2024 | Jena, Germany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6AB361-43DC-2C52-D89D-B2E038EF1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720448"/>
              </p:ext>
            </p:extLst>
          </p:nvPr>
        </p:nvGraphicFramePr>
        <p:xfrm>
          <a:off x="2242195" y="1274065"/>
          <a:ext cx="25311726" cy="3703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174">
                  <a:extLst>
                    <a:ext uri="{9D8B030D-6E8A-4147-A177-3AD203B41FA5}">
                      <a16:colId xmlns:a16="http://schemas.microsoft.com/office/drawing/2014/main" val="1090760957"/>
                    </a:ext>
                  </a:extLst>
                </a:gridCol>
                <a:gridCol w="7280031">
                  <a:extLst>
                    <a:ext uri="{9D8B030D-6E8A-4147-A177-3AD203B41FA5}">
                      <a16:colId xmlns:a16="http://schemas.microsoft.com/office/drawing/2014/main" val="3665799425"/>
                    </a:ext>
                  </a:extLst>
                </a:gridCol>
                <a:gridCol w="17495521">
                  <a:extLst>
                    <a:ext uri="{9D8B030D-6E8A-4147-A177-3AD203B41FA5}">
                      <a16:colId xmlns:a16="http://schemas.microsoft.com/office/drawing/2014/main" val="3398215123"/>
                    </a:ext>
                  </a:extLst>
                </a:gridCol>
              </a:tblGrid>
              <a:tr h="2911073">
                <a:tc gridSpan="3">
                  <a:txBody>
                    <a:bodyPr/>
                    <a:lstStyle/>
                    <a:p>
                      <a:pPr algn="ctr"/>
                      <a:r>
                        <a:rPr lang="en-DE" sz="7200" dirty="0">
                          <a:solidFill>
                            <a:schemeClr val="tx1"/>
                          </a:solidFill>
                        </a:rPr>
                        <a:t>AGING MICROBIOME CONFERENCE 2024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 sz="4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51069"/>
                  </a:ext>
                </a:extLst>
              </a:tr>
              <a:tr h="604911">
                <a:tc gridSpan="3">
                  <a:txBody>
                    <a:bodyPr/>
                    <a:lstStyle/>
                    <a:p>
                      <a:pPr algn="ctr"/>
                      <a:endParaRPr lang="en-DE" sz="4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434123"/>
                  </a:ext>
                </a:extLst>
              </a:tr>
              <a:tr h="1479816">
                <a:tc>
                  <a:txBody>
                    <a:bodyPr/>
                    <a:lstStyle/>
                    <a:p>
                      <a:endParaRPr lang="en-DE" sz="4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DE" sz="4800" b="1" dirty="0">
                          <a:solidFill>
                            <a:schemeClr val="bg1"/>
                          </a:solidFill>
                        </a:rPr>
                        <a:t>Tuesday Oct 22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395694"/>
                  </a:ext>
                </a:extLst>
              </a:tr>
              <a:tr h="842759">
                <a:tc>
                  <a:txBody>
                    <a:bodyPr/>
                    <a:lstStyle/>
                    <a:p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dirty="0"/>
                        <a:t>8:30 – 9:00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dirty="0"/>
                        <a:t>Registration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31247"/>
                  </a:ext>
                </a:extLst>
              </a:tr>
              <a:tr h="842759">
                <a:tc>
                  <a:txBody>
                    <a:bodyPr/>
                    <a:lstStyle/>
                    <a:p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9:00 – 9:10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dirty="0"/>
                        <a:t>Opening Remarks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02014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endParaRPr lang="en-DE" sz="4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9:10 </a:t>
                      </a:r>
                      <a:r>
                        <a:rPr lang="en-DE" sz="4800" dirty="0">
                          <a:solidFill>
                            <a:schemeClr val="bg1"/>
                          </a:solidFill>
                        </a:rPr>
                        <a:t>– </a:t>
                      </a:r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12:20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Host-Microbiome Metabolism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03313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dirty="0"/>
                        <a:t>9:10 – 9:50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i="1"/>
                        <a:t>Kai Blin </a:t>
                      </a:r>
                      <a:r>
                        <a:rPr lang="en-US" sz="4800" i="1"/>
                        <a:t>–</a:t>
                      </a:r>
                      <a:r>
                        <a:rPr lang="en-DE" sz="4800" i="1"/>
                        <a:t> </a:t>
                      </a:r>
                      <a:r>
                        <a:rPr lang="en-GB" sz="4800" i="1"/>
                        <a:t>Novo Nordisk Foundation Center for Biosustainability, Denmark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9534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9:50 – 10:10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9402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10:10 – 10:30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6196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10:30 – 11:00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Coffe Break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5417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11:00 – 11:40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i="1"/>
                        <a:t>Filipe Cabreiro – CECAD Cologne, Germany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440054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11:40 – 12:00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19820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12:00 – 12:20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68244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12:20 – 14:30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Lunch &amp; Poster Session I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28823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14:30 – 17:30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>
                          <a:solidFill>
                            <a:schemeClr val="bg1"/>
                          </a:solidFill>
                        </a:rPr>
                        <a:t>Host-Microbiome Interventions</a:t>
                      </a:r>
                      <a:endParaRPr lang="en-DE" sz="4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785505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14:30 – 15:10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/>
                        <a:t>Maria Vehreschild </a:t>
                      </a:r>
                      <a:r>
                        <a:rPr lang="en-DE" sz="4800" b="0" i="1"/>
                        <a:t>– </a:t>
                      </a:r>
                      <a:r>
                        <a:rPr lang="en-GB" sz="4800"/>
                        <a:t> University Hospital Frankfurt, Germany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7215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15:10 – 15:30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4527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15:30 – 15:50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6953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15:50 – 16:10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Coffe Break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3320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16:10 – 16:50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0" i="1"/>
                        <a:t>Nassos Typas – EMBL, Germany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41886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16:50 – 17:10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53158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17:10 – 17:30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6662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17:30 – 19:00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Refreshments &amp; Poster Session II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68575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19:00 – 23:00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Dinner &amp; Party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0649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68043"/>
                  </a:ext>
                </a:extLst>
              </a:tr>
              <a:tr h="1443375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dirty="0">
                          <a:solidFill>
                            <a:schemeClr val="bg1"/>
                          </a:solidFill>
                        </a:rPr>
                        <a:t>Wednesday Oct 23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369781"/>
                  </a:ext>
                </a:extLst>
              </a:tr>
              <a:tr h="1415846">
                <a:tc>
                  <a:txBody>
                    <a:bodyPr/>
                    <a:lstStyle/>
                    <a:p>
                      <a:endParaRPr lang="en-DE" sz="4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9:00 </a:t>
                      </a:r>
                      <a:r>
                        <a:rPr lang="en-DE" sz="4800" dirty="0">
                          <a:solidFill>
                            <a:schemeClr val="bg1"/>
                          </a:solidFill>
                        </a:rPr>
                        <a:t>– </a:t>
                      </a:r>
                      <a:r>
                        <a:rPr lang="en-DE" sz="4800" b="1" i="1" dirty="0">
                          <a:solidFill>
                            <a:schemeClr val="bg1"/>
                          </a:solidFill>
                        </a:rPr>
                        <a:t>12:30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b="1" i="1">
                          <a:solidFill>
                            <a:schemeClr val="bg1"/>
                          </a:solidFill>
                        </a:rPr>
                        <a:t>Host-Microbiome Aging</a:t>
                      </a:r>
                      <a:endParaRPr lang="en-DE" sz="4800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708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 lang="en-DE" sz="48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i="1" dirty="0"/>
                        <a:t>9:00 – 9:40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E" sz="4800" i="1"/>
                        <a:t>Maria Ermolaeva – Leibniz Institute on Aging – FLI, Germany</a:t>
                      </a:r>
                      <a:endParaRPr lang="en-DE" sz="480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4861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9:40 – 10:00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1458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10:00 – 10:20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0791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10:20 – 10:50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Coffe Break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8164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0" i="1" dirty="0"/>
                        <a:t>10:50 – 11:30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 b="0" i="1"/>
                        <a:t>Meng Wang - HHMI Janelia Research Campus, USA - Keynote Speaker</a:t>
                      </a:r>
                      <a:endParaRPr lang="en-DE" sz="4800" b="0" i="1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65012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11:30 – 11:50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66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dirty="0"/>
                        <a:t>11:50 – 12:10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800"/>
                        <a:t>S</a:t>
                      </a:r>
                      <a:r>
                        <a:rPr lang="en-DE" sz="4800"/>
                        <a:t>hort-talk</a:t>
                      </a:r>
                      <a:endParaRPr lang="en-DE" sz="4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08498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12:10 – 12:30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/>
                        <a:t>Poster Awards &amp; Closing Remarks</a:t>
                      </a: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6499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4800" b="1" i="1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12:30 – 14:00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80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4800" b="1" i="1" dirty="0"/>
                        <a:t>Lunch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562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8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432</Words>
  <Application>Microsoft Macintosh PowerPoint</Application>
  <PresentationFormat>Custom</PresentationFormat>
  <Paragraphs>135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 Correia-Melo</dc:creator>
  <cp:lastModifiedBy>Clara Correia-Melo</cp:lastModifiedBy>
  <cp:revision>7</cp:revision>
  <dcterms:created xsi:type="dcterms:W3CDTF">2024-03-15T15:43:54Z</dcterms:created>
  <dcterms:modified xsi:type="dcterms:W3CDTF">2024-04-07T13:50:41Z</dcterms:modified>
</cp:coreProperties>
</file>